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29"/>
  </p:notesMasterIdLst>
  <p:handoutMasterIdLst>
    <p:handoutMasterId r:id="rId30"/>
  </p:handoutMasterIdLst>
  <p:sldIdLst>
    <p:sldId id="271" r:id="rId8"/>
    <p:sldId id="272" r:id="rId9"/>
    <p:sldId id="259" r:id="rId10"/>
    <p:sldId id="269" r:id="rId11"/>
    <p:sldId id="270" r:id="rId12"/>
    <p:sldId id="273" r:id="rId13"/>
    <p:sldId id="261" r:id="rId14"/>
    <p:sldId id="280" r:id="rId15"/>
    <p:sldId id="267" r:id="rId16"/>
    <p:sldId id="278" r:id="rId17"/>
    <p:sldId id="260" r:id="rId18"/>
    <p:sldId id="279" r:id="rId19"/>
    <p:sldId id="276" r:id="rId20"/>
    <p:sldId id="277" r:id="rId21"/>
    <p:sldId id="282" r:id="rId22"/>
    <p:sldId id="275" r:id="rId23"/>
    <p:sldId id="281" r:id="rId24"/>
    <p:sldId id="283" r:id="rId25"/>
    <p:sldId id="274" r:id="rId26"/>
    <p:sldId id="284"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72"/>
            <p14:sldId id="259"/>
            <p14:sldId id="269"/>
            <p14:sldId id="270"/>
          </p14:sldIdLst>
        </p14:section>
        <p14:section name="The session" id="{9BCE8471-468A-4538-82B3-E4E62B0A593E}">
          <p14:sldIdLst>
            <p14:sldId id="273"/>
            <p14:sldId id="261"/>
            <p14:sldId id="280"/>
            <p14:sldId id="267"/>
            <p14:sldId id="278"/>
            <p14:sldId id="260"/>
            <p14:sldId id="279"/>
            <p14:sldId id="276"/>
            <p14:sldId id="277"/>
            <p14:sldId id="282"/>
            <p14:sldId id="275"/>
            <p14:sldId id="281"/>
            <p14:sldId id="283"/>
            <p14:sldId id="274"/>
            <p14:sldId id="284"/>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C8C182-EB3D-4D4B-955A-0F54301C0748}" v="39" dt="2024-06-25T05:16:57.8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7" autoAdjust="0"/>
    <p:restoredTop sz="80866" autoAdjust="0"/>
  </p:normalViewPr>
  <p:slideViewPr>
    <p:cSldViewPr snapToGrid="0">
      <p:cViewPr varScale="1">
        <p:scale>
          <a:sx n="118" d="100"/>
          <a:sy n="118" d="100"/>
        </p:scale>
        <p:origin x="480" y="10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200" d="100"/>
          <a:sy n="200" d="100"/>
        </p:scale>
        <p:origin x="1392" y="1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handoutMaster" Target="handoutMasters/handoutMaster1.xml"/><Relationship Id="rId35" Type="http://schemas.microsoft.com/office/2015/10/relationships/revisionInfo" Target="revisionInfo.xml"/><Relationship Id="rId8"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6C148CE-5459-48C2-98D4-8906E74205DD}"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CAD59E2E-D8B8-4F13-9D73-4B8BB2CE4A7C}">
      <dgm:prSet/>
      <dgm:spPr/>
      <dgm:t>
        <a:bodyPr/>
        <a:lstStyle/>
        <a:p>
          <a:r>
            <a:rPr lang="en-GB" dirty="0"/>
            <a:t>If I am the smartest person in this room;</a:t>
          </a:r>
          <a:br>
            <a:rPr lang="en-GB" dirty="0"/>
          </a:br>
          <a:r>
            <a:rPr lang="en-GB" dirty="0"/>
            <a:t>I am in the wrong room.</a:t>
          </a:r>
          <a:endParaRPr lang="en-US" dirty="0"/>
        </a:p>
      </dgm:t>
    </dgm:pt>
    <dgm:pt modelId="{ACCC623D-EBDA-4A16-9EB2-4CA7B1BCCBA4}" type="parTrans" cxnId="{CEBC46F2-D38A-4B09-85D3-98244B10B896}">
      <dgm:prSet/>
      <dgm:spPr/>
      <dgm:t>
        <a:bodyPr/>
        <a:lstStyle/>
        <a:p>
          <a:endParaRPr lang="en-US"/>
        </a:p>
      </dgm:t>
    </dgm:pt>
    <dgm:pt modelId="{C234AAA4-F7D2-428F-9679-DF4A3EA25C06}" type="sibTrans" cxnId="{CEBC46F2-D38A-4B09-85D3-98244B10B896}">
      <dgm:prSet/>
      <dgm:spPr/>
      <dgm:t>
        <a:bodyPr/>
        <a:lstStyle/>
        <a:p>
          <a:endParaRPr lang="en-US"/>
        </a:p>
      </dgm:t>
    </dgm:pt>
    <dgm:pt modelId="{1C1CBF67-43E8-42A6-B838-8BA35B580C1A}">
      <dgm:prSet/>
      <dgm:spPr/>
      <dgm:t>
        <a:bodyPr/>
        <a:lstStyle/>
        <a:p>
          <a:r>
            <a:rPr lang="en-GB" dirty="0"/>
            <a:t>Have questions or additions? Shout! </a:t>
          </a:r>
          <a:br>
            <a:rPr lang="en-GB" dirty="0"/>
          </a:br>
          <a:r>
            <a:rPr lang="en-GB" dirty="0"/>
            <a:t>(if the answer takes too much room, we will shift it to the end the session)</a:t>
          </a:r>
          <a:endParaRPr lang="en-US" dirty="0"/>
        </a:p>
      </dgm:t>
    </dgm:pt>
    <dgm:pt modelId="{3FF604ED-D550-4010-8DE8-0C6E9C312DA6}" type="parTrans" cxnId="{F4B13203-26F4-42EB-8166-2905437F1E2E}">
      <dgm:prSet/>
      <dgm:spPr/>
      <dgm:t>
        <a:bodyPr/>
        <a:lstStyle/>
        <a:p>
          <a:endParaRPr lang="en-US"/>
        </a:p>
      </dgm:t>
    </dgm:pt>
    <dgm:pt modelId="{679BCF7F-1274-4768-AB49-AEB58345417E}" type="sibTrans" cxnId="{F4B13203-26F4-42EB-8166-2905437F1E2E}">
      <dgm:prSet/>
      <dgm:spPr/>
      <dgm:t>
        <a:bodyPr/>
        <a:lstStyle/>
        <a:p>
          <a:endParaRPr lang="en-US"/>
        </a:p>
      </dgm:t>
    </dgm:pt>
    <dgm:pt modelId="{2ECDF7C1-583E-4B57-9774-232847014BB2}" type="pres">
      <dgm:prSet presAssocID="{B6C148CE-5459-48C2-98D4-8906E74205DD}" presName="vert0" presStyleCnt="0">
        <dgm:presLayoutVars>
          <dgm:dir/>
          <dgm:animOne val="branch"/>
          <dgm:animLvl val="lvl"/>
        </dgm:presLayoutVars>
      </dgm:prSet>
      <dgm:spPr/>
    </dgm:pt>
    <dgm:pt modelId="{27C96088-AE5D-4788-8795-258D398CDD83}" type="pres">
      <dgm:prSet presAssocID="{CAD59E2E-D8B8-4F13-9D73-4B8BB2CE4A7C}" presName="thickLine" presStyleLbl="alignNode1" presStyleIdx="0" presStyleCnt="2"/>
      <dgm:spPr/>
    </dgm:pt>
    <dgm:pt modelId="{7CD65C71-C376-4984-898F-953859D5EB2A}" type="pres">
      <dgm:prSet presAssocID="{CAD59E2E-D8B8-4F13-9D73-4B8BB2CE4A7C}" presName="horz1" presStyleCnt="0"/>
      <dgm:spPr/>
    </dgm:pt>
    <dgm:pt modelId="{CB9376E5-12B0-416B-9F47-6B75079DCA83}" type="pres">
      <dgm:prSet presAssocID="{CAD59E2E-D8B8-4F13-9D73-4B8BB2CE4A7C}" presName="tx1" presStyleLbl="revTx" presStyleIdx="0" presStyleCnt="2"/>
      <dgm:spPr/>
    </dgm:pt>
    <dgm:pt modelId="{1250BAD1-E70B-48FA-ACA7-01B3B244146F}" type="pres">
      <dgm:prSet presAssocID="{CAD59E2E-D8B8-4F13-9D73-4B8BB2CE4A7C}" presName="vert1" presStyleCnt="0"/>
      <dgm:spPr/>
    </dgm:pt>
    <dgm:pt modelId="{5FE5CDED-E82F-411A-AB7D-5DF67B82CD5F}" type="pres">
      <dgm:prSet presAssocID="{1C1CBF67-43E8-42A6-B838-8BA35B580C1A}" presName="thickLine" presStyleLbl="alignNode1" presStyleIdx="1" presStyleCnt="2"/>
      <dgm:spPr/>
    </dgm:pt>
    <dgm:pt modelId="{7C864E17-03CC-4CD8-90BF-AA9CBD2EEBBD}" type="pres">
      <dgm:prSet presAssocID="{1C1CBF67-43E8-42A6-B838-8BA35B580C1A}" presName="horz1" presStyleCnt="0"/>
      <dgm:spPr/>
    </dgm:pt>
    <dgm:pt modelId="{414983F0-0B5B-4ED3-9B80-7286427C6866}" type="pres">
      <dgm:prSet presAssocID="{1C1CBF67-43E8-42A6-B838-8BA35B580C1A}" presName="tx1" presStyleLbl="revTx" presStyleIdx="1" presStyleCnt="2"/>
      <dgm:spPr/>
    </dgm:pt>
    <dgm:pt modelId="{868EA4B5-DFC5-4989-AE0F-3235B798BBD7}" type="pres">
      <dgm:prSet presAssocID="{1C1CBF67-43E8-42A6-B838-8BA35B580C1A}" presName="vert1" presStyleCnt="0"/>
      <dgm:spPr/>
    </dgm:pt>
  </dgm:ptLst>
  <dgm:cxnLst>
    <dgm:cxn modelId="{F4B13203-26F4-42EB-8166-2905437F1E2E}" srcId="{B6C148CE-5459-48C2-98D4-8906E74205DD}" destId="{1C1CBF67-43E8-42A6-B838-8BA35B580C1A}" srcOrd="1" destOrd="0" parTransId="{3FF604ED-D550-4010-8DE8-0C6E9C312DA6}" sibTransId="{679BCF7F-1274-4768-AB49-AEB58345417E}"/>
    <dgm:cxn modelId="{03D1E34F-1FDC-42E9-AEE3-976B6B3408BD}" type="presOf" srcId="{1C1CBF67-43E8-42A6-B838-8BA35B580C1A}" destId="{414983F0-0B5B-4ED3-9B80-7286427C6866}" srcOrd="0" destOrd="0" presId="urn:microsoft.com/office/officeart/2008/layout/LinedList"/>
    <dgm:cxn modelId="{14C0C376-EF7F-4753-BD1E-80FF33A2F3D8}" type="presOf" srcId="{CAD59E2E-D8B8-4F13-9D73-4B8BB2CE4A7C}" destId="{CB9376E5-12B0-416B-9F47-6B75079DCA83}" srcOrd="0" destOrd="0" presId="urn:microsoft.com/office/officeart/2008/layout/LinedList"/>
    <dgm:cxn modelId="{26544181-2D5C-48A1-85AF-607EAA46CD85}" type="presOf" srcId="{B6C148CE-5459-48C2-98D4-8906E74205DD}" destId="{2ECDF7C1-583E-4B57-9774-232847014BB2}" srcOrd="0" destOrd="0" presId="urn:microsoft.com/office/officeart/2008/layout/LinedList"/>
    <dgm:cxn modelId="{CEBC46F2-D38A-4B09-85D3-98244B10B896}" srcId="{B6C148CE-5459-48C2-98D4-8906E74205DD}" destId="{CAD59E2E-D8B8-4F13-9D73-4B8BB2CE4A7C}" srcOrd="0" destOrd="0" parTransId="{ACCC623D-EBDA-4A16-9EB2-4CA7B1BCCBA4}" sibTransId="{C234AAA4-F7D2-428F-9679-DF4A3EA25C06}"/>
    <dgm:cxn modelId="{B5395404-0D4C-430D-B65A-CAD77AF354C1}" type="presParOf" srcId="{2ECDF7C1-583E-4B57-9774-232847014BB2}" destId="{27C96088-AE5D-4788-8795-258D398CDD83}" srcOrd="0" destOrd="0" presId="urn:microsoft.com/office/officeart/2008/layout/LinedList"/>
    <dgm:cxn modelId="{14821264-29A7-41FA-A24B-585F78C8D0D3}" type="presParOf" srcId="{2ECDF7C1-583E-4B57-9774-232847014BB2}" destId="{7CD65C71-C376-4984-898F-953859D5EB2A}" srcOrd="1" destOrd="0" presId="urn:microsoft.com/office/officeart/2008/layout/LinedList"/>
    <dgm:cxn modelId="{DA49D99F-0937-41F4-8747-FFE1D12D4194}" type="presParOf" srcId="{7CD65C71-C376-4984-898F-953859D5EB2A}" destId="{CB9376E5-12B0-416B-9F47-6B75079DCA83}" srcOrd="0" destOrd="0" presId="urn:microsoft.com/office/officeart/2008/layout/LinedList"/>
    <dgm:cxn modelId="{4F046CE9-B0E0-4F2A-ABC6-AB392B128DD2}" type="presParOf" srcId="{7CD65C71-C376-4984-898F-953859D5EB2A}" destId="{1250BAD1-E70B-48FA-ACA7-01B3B244146F}" srcOrd="1" destOrd="0" presId="urn:microsoft.com/office/officeart/2008/layout/LinedList"/>
    <dgm:cxn modelId="{520F3DCD-08C8-4F8A-9B48-A8FBA7BFCE00}" type="presParOf" srcId="{2ECDF7C1-583E-4B57-9774-232847014BB2}" destId="{5FE5CDED-E82F-411A-AB7D-5DF67B82CD5F}" srcOrd="2" destOrd="0" presId="urn:microsoft.com/office/officeart/2008/layout/LinedList"/>
    <dgm:cxn modelId="{397A7CA8-65FF-4FC6-B0D9-EA5BAD25AA80}" type="presParOf" srcId="{2ECDF7C1-583E-4B57-9774-232847014BB2}" destId="{7C864E17-03CC-4CD8-90BF-AA9CBD2EEBBD}" srcOrd="3" destOrd="0" presId="urn:microsoft.com/office/officeart/2008/layout/LinedList"/>
    <dgm:cxn modelId="{8923A26A-0C43-4D6B-B2EB-A7DFF64893EC}" type="presParOf" srcId="{7C864E17-03CC-4CD8-90BF-AA9CBD2EEBBD}" destId="{414983F0-0B5B-4ED3-9B80-7286427C6866}" srcOrd="0" destOrd="0" presId="urn:microsoft.com/office/officeart/2008/layout/LinedList"/>
    <dgm:cxn modelId="{1E53024C-611F-47BC-ACA1-209228F7B465}" type="presParOf" srcId="{7C864E17-03CC-4CD8-90BF-AA9CBD2EEBBD}" destId="{868EA4B5-DFC5-4989-AE0F-3235B798BBD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C96088-AE5D-4788-8795-258D398CDD83}">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B9376E5-12B0-416B-9F47-6B75079DCA83}">
      <dsp:nvSpPr>
        <dsp:cNvPr id="0" name=""/>
        <dsp:cNvSpPr/>
      </dsp:nvSpPr>
      <dsp:spPr>
        <a:xfrm>
          <a:off x="0" y="0"/>
          <a:ext cx="10515600" cy="217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GB" sz="4300" kern="1200" dirty="0"/>
            <a:t>If I am the smartest person in this room;</a:t>
          </a:r>
          <a:br>
            <a:rPr lang="en-GB" sz="4300" kern="1200" dirty="0"/>
          </a:br>
          <a:r>
            <a:rPr lang="en-GB" sz="4300" kern="1200" dirty="0"/>
            <a:t>I am in the wrong room.</a:t>
          </a:r>
          <a:endParaRPr lang="en-US" sz="4300" kern="1200" dirty="0"/>
        </a:p>
      </dsp:txBody>
      <dsp:txXfrm>
        <a:off x="0" y="0"/>
        <a:ext cx="10515600" cy="2175669"/>
      </dsp:txXfrm>
    </dsp:sp>
    <dsp:sp modelId="{5FE5CDED-E82F-411A-AB7D-5DF67B82CD5F}">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4983F0-0B5B-4ED3-9B80-7286427C6866}">
      <dsp:nvSpPr>
        <dsp:cNvPr id="0" name=""/>
        <dsp:cNvSpPr/>
      </dsp:nvSpPr>
      <dsp:spPr>
        <a:xfrm>
          <a:off x="0" y="2175669"/>
          <a:ext cx="10515600" cy="21756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830" tIns="163830" rIns="163830" bIns="163830" numCol="1" spcCol="1270" anchor="t" anchorCtr="0">
          <a:noAutofit/>
        </a:bodyPr>
        <a:lstStyle/>
        <a:p>
          <a:pPr marL="0" lvl="0" indent="0" algn="l" defTabSz="1911350">
            <a:lnSpc>
              <a:spcPct val="90000"/>
            </a:lnSpc>
            <a:spcBef>
              <a:spcPct val="0"/>
            </a:spcBef>
            <a:spcAft>
              <a:spcPct val="35000"/>
            </a:spcAft>
            <a:buNone/>
          </a:pPr>
          <a:r>
            <a:rPr lang="en-GB" sz="4300" kern="1200" dirty="0"/>
            <a:t>Have questions or additions? Shout! </a:t>
          </a:r>
          <a:br>
            <a:rPr lang="en-GB" sz="4300" kern="1200" dirty="0"/>
          </a:br>
          <a:r>
            <a:rPr lang="en-GB" sz="4300" kern="1200" dirty="0"/>
            <a:t>(if the answer takes too much room, we will shift it to the end the session)</a:t>
          </a:r>
          <a:endParaRPr lang="en-US" sz="4300" kern="1200" dirty="0"/>
        </a:p>
      </dsp:txBody>
      <dsp:txXfrm>
        <a:off x="0" y="2175669"/>
        <a:ext cx="10515600" cy="217566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24/06/2024</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jpeg>
</file>

<file path=ppt/media/image15.jpeg>
</file>

<file path=ppt/media/image16.png>
</file>

<file path=ppt/media/image2.png>
</file>

<file path=ppt/media/image3.png>
</file>

<file path=ppt/media/image4.png>
</file>

<file path=ppt/media/image5.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24/06/2024</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7.png"/></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2</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3</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216672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839206-A81D-4F76-8486-302187992F73}" type="slidenum">
              <a:rPr lang="en-GB" smtClean="0"/>
              <a:t>10</a:t>
            </a:fld>
            <a:endParaRPr lang="en-GB"/>
          </a:p>
        </p:txBody>
      </p:sp>
    </p:spTree>
    <p:extLst>
      <p:ext uri="{BB962C8B-B14F-4D97-AF65-F5344CB8AC3E}">
        <p14:creationId xmlns:p14="http://schemas.microsoft.com/office/powerpoint/2010/main" val="518929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839206-A81D-4F76-8486-302187992F73}" type="slidenum">
              <a:rPr lang="en-GB" smtClean="0"/>
              <a:t>11</a:t>
            </a:fld>
            <a:endParaRPr lang="en-GB"/>
          </a:p>
        </p:txBody>
      </p:sp>
    </p:spTree>
    <p:extLst>
      <p:ext uri="{BB962C8B-B14F-4D97-AF65-F5344CB8AC3E}">
        <p14:creationId xmlns:p14="http://schemas.microsoft.com/office/powerpoint/2010/main" val="1561924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5.png"/><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image" Target="../media/image1.png"/><Relationship Id="rId2" Type="http://schemas.openxmlformats.org/officeDocument/2006/relationships/slideLayout" Target="../slideLayouts/slideLayout8.xml"/><Relationship Id="rId16"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4.xml"/><Relationship Id="rId5" Type="http://schemas.openxmlformats.org/officeDocument/2006/relationships/slideLayout" Target="../slideLayouts/slideLayout11.xml"/><Relationship Id="rId15" Type="http://schemas.openxmlformats.org/officeDocument/2006/relationships/image" Target="../media/image3.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6.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CCCA1A86-84F6-61BC-265D-986050007E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1859" y="6085270"/>
            <a:ext cx="2677091" cy="63544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9" name="Espace réservé du numéro de diapositive 5">
            <a:extLst>
              <a:ext uri="{FF2B5EF4-FFF2-40B4-BE49-F238E27FC236}">
                <a16:creationId xmlns:a16="http://schemas.microsoft.com/office/drawing/2014/main" id="{23A9783D-3390-2C6C-10C7-123B0E0D4E9D}"/>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@BlackBoxCoder</a:t>
            </a:r>
          </a:p>
        </p:txBody>
      </p:sp>
      <p:pic>
        <p:nvPicPr>
          <p:cNvPr id="2" name="Image 1" descr="Une image contenant capture d’écran, ligne, Graphique, Bleu électrique&#10;&#10;Description générée automatiquement">
            <a:extLst>
              <a:ext uri="{FF2B5EF4-FFF2-40B4-BE49-F238E27FC236}">
                <a16:creationId xmlns:a16="http://schemas.microsoft.com/office/drawing/2014/main" id="{EC42AD5F-B6B5-8DD5-EE15-B684945B572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Espace réservé du numéro de diapositive 5">
            <a:extLst>
              <a:ext uri="{FF2B5EF4-FFF2-40B4-BE49-F238E27FC236}">
                <a16:creationId xmlns:a16="http://schemas.microsoft.com/office/drawing/2014/main" id="{6122872C-58E4-4D8E-43AD-82C6D51A6C2A}"/>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@BlackBoxCoder</a:t>
            </a:r>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E930E345-9F23-9F70-8149-3EF195727FE3}"/>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5325" y="1147877"/>
            <a:ext cx="1266793" cy="300691"/>
          </a:xfrm>
          <a:prstGeom prst="rect">
            <a:avLst/>
          </a:prstGeom>
        </p:spPr>
      </p:pic>
      <p:pic>
        <p:nvPicPr>
          <p:cNvPr id="11" name="Image 10" descr="Une image contenant capture d’écran, ligne, Graphique, Bleu électrique&#10;&#10;Description générée automatiquement">
            <a:extLst>
              <a:ext uri="{FF2B5EF4-FFF2-40B4-BE49-F238E27FC236}">
                <a16:creationId xmlns:a16="http://schemas.microsoft.com/office/drawing/2014/main" id="{8F580B04-0A71-F403-17DA-BF3F734827E2}"/>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hyperlink" Target="https://learn.microsoft.com/en-us/graph/connecting-external-content-api-limits" TargetMode="Externa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355762"/>
          </a:xfrm>
          <a:prstGeom prst="rect">
            <a:avLst/>
          </a:prstGeom>
          <a:noFill/>
        </p:spPr>
        <p:txBody>
          <a:bodyPr wrap="square" rtlCol="0">
            <a:spAutoFit/>
          </a:bodyPr>
          <a:lstStyle/>
          <a:p>
            <a:pPr>
              <a:lnSpc>
                <a:spcPct val="110000"/>
              </a:lnSpc>
            </a:pPr>
            <a:r>
              <a:rPr lang="en-US" sz="1600" dirty="0"/>
              <a:t>Dear Speaker, we are thrilled and honored to have you with us in Antwerp in 2024. Take your time and read this before you prepare your session. </a:t>
            </a:r>
          </a:p>
          <a:p>
            <a:pPr>
              <a:lnSpc>
                <a:spcPct val="110000"/>
              </a:lnSpc>
            </a:pPr>
            <a:endParaRPr lang="en-US" sz="1600" dirty="0"/>
          </a:p>
          <a:p>
            <a:pPr>
              <a:lnSpc>
                <a:spcPct val="110000"/>
              </a:lnSpc>
              <a:spcAft>
                <a:spcPts val="1000"/>
              </a:spcAft>
            </a:pPr>
            <a:r>
              <a:rPr lang="en-US" sz="1600" dirty="0"/>
              <a:t>Since most of you have been with us before, you will already know a lot about </a:t>
            </a:r>
            <a:r>
              <a:rPr lang="en-US" sz="1600" dirty="0" err="1"/>
              <a:t>PSConfEU</a:t>
            </a:r>
            <a:r>
              <a:rPr lang="en-US" sz="1600" dirty="0"/>
              <a:t>. You know that we try to capture all sessions carefully and publish your work on YouTube. </a:t>
            </a:r>
            <a:r>
              <a:rPr lang="en-US" sz="1600" b="1" u="sng" dirty="0"/>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dirty="0"/>
              <a:t>Your screen resolution should be</a:t>
            </a:r>
            <a:br>
              <a:rPr lang="en-US" sz="1600" dirty="0"/>
            </a:br>
            <a:r>
              <a:rPr lang="en-US" sz="1600" dirty="0"/>
              <a:t>1920x1080 </a:t>
            </a:r>
            <a:r>
              <a:rPr lang="en-US" sz="1600" dirty="0" err="1"/>
              <a:t>px</a:t>
            </a:r>
            <a:r>
              <a:rPr lang="en-US" sz="1600" dirty="0"/>
              <a:t> (</a:t>
            </a:r>
            <a:r>
              <a:rPr lang="en-US" sz="1600" dirty="0" err="1"/>
              <a:t>FullHD</a:t>
            </a:r>
            <a:r>
              <a:rPr lang="en-US" sz="1600" dirty="0"/>
              <a:t>)</a:t>
            </a:r>
          </a:p>
          <a:p>
            <a:pPr marL="285750" indent="-285750">
              <a:lnSpc>
                <a:spcPct val="110000"/>
              </a:lnSpc>
              <a:buClr>
                <a:srgbClr val="C00000"/>
              </a:buClr>
              <a:buFont typeface="Arial" panose="020B0604020202020204" pitchFamily="34" charset="0"/>
              <a:buChar char="•"/>
            </a:pPr>
            <a:r>
              <a:rPr lang="en-US" sz="1600" dirty="0"/>
              <a:t>You should provide a full size HDMI socket</a:t>
            </a:r>
          </a:p>
          <a:p>
            <a:pPr marL="285750" indent="-285750">
              <a:lnSpc>
                <a:spcPct val="110000"/>
              </a:lnSpc>
              <a:buClr>
                <a:srgbClr val="C00000"/>
              </a:buClr>
              <a:buFont typeface="Arial" panose="020B0604020202020204" pitchFamily="34" charset="0"/>
              <a:buChar char="•"/>
            </a:pPr>
            <a:r>
              <a:rPr lang="en-US" sz="1600" dirty="0"/>
              <a:t>Mirror your screen</a:t>
            </a:r>
          </a:p>
          <a:p>
            <a:pPr marL="285750" indent="-285750">
              <a:lnSpc>
                <a:spcPct val="110000"/>
              </a:lnSpc>
              <a:buClr>
                <a:srgbClr val="C00000"/>
              </a:buClr>
              <a:buFont typeface="Arial" panose="020B0604020202020204" pitchFamily="34" charset="0"/>
              <a:buChar char="•"/>
            </a:pPr>
            <a:r>
              <a:rPr lang="en-US" sz="1600" dirty="0"/>
              <a:t>Disable "Presenter View" in PowerPoint</a:t>
            </a:r>
          </a:p>
          <a:p>
            <a:pPr marL="285750" indent="-285750">
              <a:lnSpc>
                <a:spcPct val="110000"/>
              </a:lnSpc>
              <a:buClr>
                <a:srgbClr val="C00000"/>
              </a:buClr>
              <a:buFont typeface="Arial" panose="020B0604020202020204" pitchFamily="34" charset="0"/>
              <a:buChar char="•"/>
            </a:pPr>
            <a:r>
              <a:rPr lang="en-US" sz="1600" dirty="0"/>
              <a:t>Using MAC or Surface book? </a:t>
            </a:r>
            <a:br>
              <a:rPr lang="en-US" sz="1600" dirty="0"/>
            </a:br>
            <a:r>
              <a:rPr lang="en-US" sz="1600" dirty="0"/>
              <a:t>Be aware of HDCP!</a:t>
            </a:r>
          </a:p>
          <a:p>
            <a:pPr marL="285750" indent="-285750">
              <a:lnSpc>
                <a:spcPct val="110000"/>
              </a:lnSpc>
              <a:buFont typeface="Arial" panose="020B0604020202020204" pitchFamily="34" charset="0"/>
              <a:buChar char="•"/>
            </a:pPr>
            <a:endParaRPr lang="en-US" sz="1600" dirty="0"/>
          </a:p>
          <a:p>
            <a:pPr>
              <a:lnSpc>
                <a:spcPct val="110000"/>
              </a:lnSpc>
            </a:pPr>
            <a:endParaRPr lang="en-US" sz="1600" dirty="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5938836" y="663834"/>
            <a:ext cx="5972175" cy="6000040"/>
          </a:xfrm>
          <a:prstGeom prst="rect">
            <a:avLst/>
          </a:prstGeom>
          <a:noFill/>
        </p:spPr>
        <p:txBody>
          <a:bodyPr wrap="square" rtlCol="0">
            <a:spAutoFit/>
          </a:bodyPr>
          <a:lstStyle/>
          <a:p>
            <a:pPr>
              <a:lnSpc>
                <a:spcPct val="110000"/>
              </a:lnSpc>
              <a:spcAft>
                <a:spcPts val="800"/>
              </a:spcAft>
            </a:pPr>
            <a:r>
              <a:rPr lang="en-US" sz="1600" b="1" dirty="0" err="1">
                <a:highlight>
                  <a:srgbClr val="00FF00"/>
                </a:highlight>
              </a:rPr>
              <a:t>about_SlideDeck</a:t>
            </a:r>
            <a:endParaRPr lang="en-US" sz="1600" b="1" dirty="0">
              <a:highlight>
                <a:srgbClr val="00FF00"/>
              </a:highlight>
            </a:endParaRPr>
          </a:p>
          <a:p>
            <a:pPr>
              <a:lnSpc>
                <a:spcPct val="110000"/>
              </a:lnSpc>
            </a:pPr>
            <a:r>
              <a:rPr lang="en-US" sz="1600" dirty="0"/>
              <a:t>The actual presentation starts with slide 6 ("Session title"). The first five slides have a purely </a:t>
            </a:r>
            <a:r>
              <a:rPr lang="en-US" sz="1600" dirty="0" err="1"/>
              <a:t>organisational</a:t>
            </a:r>
            <a:r>
              <a:rPr lang="en-US" sz="1600" dirty="0"/>
              <a:t> purpose. During the break before your session, you should start the presentation with slide 2 ("Next up"), so that the audience knows that they are in the right room. It's fine if you start chatting with the audience during this break, </a:t>
            </a:r>
            <a:r>
              <a:rPr lang="en-US" sz="1600" b="1" dirty="0"/>
              <a:t>but</a:t>
            </a:r>
            <a:r>
              <a:rPr lang="en-US" sz="1600" dirty="0"/>
              <a:t> </a:t>
            </a:r>
            <a:r>
              <a:rPr lang="en-US" sz="1600" b="1" dirty="0"/>
              <a:t>we need a precise starting point for your presentation </a:t>
            </a:r>
            <a:r>
              <a:rPr lang="en-US" sz="1600" dirty="0"/>
              <a:t>in terms of editing your video. That means: </a:t>
            </a:r>
          </a:p>
          <a:p>
            <a:pPr>
              <a:lnSpc>
                <a:spcPct val="110000"/>
              </a:lnSpc>
            </a:pPr>
            <a:r>
              <a:rPr lang="en-US" sz="1600" dirty="0"/>
              <a:t>The recording of your presentation will start after the countdown. </a:t>
            </a:r>
            <a:r>
              <a:rPr lang="en-US" sz="1600" b="1" dirty="0"/>
              <a:t>Please  (RE)START talking after the countdown</a:t>
            </a:r>
            <a:r>
              <a:rPr lang="en-US" sz="1600" dirty="0"/>
              <a:t>, not during it! Otherwise your recording will start with a half sentence.  </a:t>
            </a:r>
          </a:p>
          <a:p>
            <a:pPr>
              <a:lnSpc>
                <a:spcPct val="110000"/>
              </a:lnSpc>
            </a:pPr>
            <a:r>
              <a:rPr lang="en-US" sz="1600" dirty="0"/>
              <a:t>It is not necessary to explicitly signal to the PA operator, this is your signal! </a:t>
            </a:r>
          </a:p>
          <a:p>
            <a:pPr>
              <a:lnSpc>
                <a:spcPct val="110000"/>
              </a:lnSpc>
            </a:pPr>
            <a:endParaRPr lang="en-US" sz="1600" dirty="0"/>
          </a:p>
          <a:p>
            <a:pPr>
              <a:lnSpc>
                <a:spcPct val="110000"/>
              </a:lnSpc>
            </a:pPr>
            <a:r>
              <a:rPr lang="en-US" sz="1600" dirty="0"/>
              <a:t>Finally, do you have to use this slide deck? </a:t>
            </a:r>
            <a:br>
              <a:rPr lang="en-US" sz="1600" dirty="0"/>
            </a:br>
            <a:r>
              <a:rPr lang="en-US" sz="1600" dirty="0"/>
              <a:t>No, you are free to present the way you like it. But you are asked </a:t>
            </a:r>
            <a:br>
              <a:rPr lang="en-US" sz="1600" dirty="0"/>
            </a:br>
            <a:r>
              <a:rPr lang="en-US" sz="1600" dirty="0"/>
              <a:t>to use the intro slides: countdown, session title, sponsor slide.</a:t>
            </a:r>
            <a:br>
              <a:rPr lang="en-US" sz="1600" dirty="0"/>
            </a:br>
            <a:r>
              <a:rPr lang="en-US" sz="1600" dirty="0"/>
              <a:t>Beyond that, use what is good for the cause – from no slides to sketches from your children, from </a:t>
            </a:r>
            <a:r>
              <a:rPr lang="en-US" sz="1600" dirty="0" err="1"/>
              <a:t>Jupyter</a:t>
            </a:r>
            <a:r>
              <a:rPr lang="en-US" sz="1600" dirty="0"/>
              <a:t> to $</a:t>
            </a:r>
            <a:r>
              <a:rPr lang="en-US" sz="1600" dirty="0" err="1"/>
              <a:t>youNameIt</a:t>
            </a:r>
            <a:r>
              <a:rPr lang="en-US" sz="1600" dirty="0"/>
              <a:t>. </a:t>
            </a:r>
          </a:p>
          <a:p>
            <a:pPr>
              <a:lnSpc>
                <a:spcPct val="110000"/>
              </a:lnSpc>
              <a:spcAft>
                <a:spcPts val="1000"/>
              </a:spcAft>
            </a:pPr>
            <a:r>
              <a:rPr lang="en-US" sz="1600" dirty="0"/>
              <a:t>You will find additional information in the notes below.</a:t>
            </a:r>
          </a:p>
          <a:p>
            <a:pPr>
              <a:lnSpc>
                <a:spcPct val="110000"/>
              </a:lnSpc>
            </a:pPr>
            <a:r>
              <a:rPr lang="en-US" sz="1600" i="1" dirty="0"/>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fontScale="90000"/>
          </a:bodyPr>
          <a:lstStyle/>
          <a:p>
            <a:r>
              <a:rPr lang="en-US" dirty="0"/>
              <a:t>Disclaimer: </a:t>
            </a:r>
            <a:br>
              <a:rPr lang="en-US" dirty="0"/>
            </a:br>
            <a:r>
              <a:rPr lang="en-US" dirty="0"/>
              <a:t>Or get things straightened first</a:t>
            </a:r>
            <a:endParaRPr lang="en-GB" dirty="0"/>
          </a:p>
        </p:txBody>
      </p:sp>
      <p:graphicFrame>
        <p:nvGraphicFramePr>
          <p:cNvPr id="31" name="Espace réservé du contenu 2">
            <a:extLst>
              <a:ext uri="{FF2B5EF4-FFF2-40B4-BE49-F238E27FC236}">
                <a16:creationId xmlns:a16="http://schemas.microsoft.com/office/drawing/2014/main" id="{78408A79-7A95-D9FA-0E96-905D8D2E7E4F}"/>
              </a:ext>
            </a:extLst>
          </p:cNvPr>
          <p:cNvGraphicFramePr>
            <a:graphicFrameLocks noGrp="1"/>
          </p:cNvGraphicFramePr>
          <p:nvPr>
            <p:ph idx="1"/>
            <p:extLst>
              <p:ext uri="{D42A27DB-BD31-4B8C-83A1-F6EECF244321}">
                <p14:modId xmlns:p14="http://schemas.microsoft.com/office/powerpoint/2010/main" val="2944738545"/>
              </p:ext>
            </p:extLst>
          </p:nvPr>
        </p:nvGraphicFramePr>
        <p:xfrm>
          <a:off x="838200" y="2141537"/>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110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fontScale="90000"/>
          </a:bodyPr>
          <a:lstStyle/>
          <a:p>
            <a:r>
              <a:rPr lang="en-US"/>
              <a:t>What are Graph </a:t>
            </a:r>
            <a:r>
              <a:rPr lang="en-US" dirty="0"/>
              <a:t>Connectors</a:t>
            </a:r>
            <a:r>
              <a:rPr lang="en-US"/>
              <a:t>: </a:t>
            </a:r>
            <a:br>
              <a:rPr lang="en-US"/>
            </a:br>
            <a:r>
              <a:rPr lang="en-US"/>
              <a:t>The </a:t>
            </a:r>
            <a:r>
              <a:rPr lang="en-US" dirty="0"/>
              <a:t>Spirits of Data Integration</a:t>
            </a:r>
            <a:endParaRPr lang="en-GB" dirty="0"/>
          </a:p>
        </p:txBody>
      </p:sp>
      <p:sp>
        <p:nvSpPr>
          <p:cNvPr id="3" name="Espace réservé du contenu 2">
            <a:extLst>
              <a:ext uri="{FF2B5EF4-FFF2-40B4-BE49-F238E27FC236}">
                <a16:creationId xmlns:a16="http://schemas.microsoft.com/office/drawing/2014/main" id="{07D5023A-BA6F-B725-CF78-FD889E577EA6}"/>
              </a:ext>
            </a:extLst>
          </p:cNvPr>
          <p:cNvSpPr>
            <a:spLocks noGrp="1"/>
          </p:cNvSpPr>
          <p:nvPr>
            <p:ph idx="1"/>
          </p:nvPr>
        </p:nvSpPr>
        <p:spPr>
          <a:xfrm>
            <a:off x="838200" y="2141537"/>
            <a:ext cx="10515600" cy="4351338"/>
          </a:xfrm>
        </p:spPr>
        <p:txBody>
          <a:bodyPr>
            <a:normAutofit/>
          </a:bodyPr>
          <a:lstStyle/>
          <a:p>
            <a:pPr>
              <a:buFont typeface="Wingdings" panose="05000000000000000000" pitchFamily="2" charset="2"/>
              <a:buChar char="§"/>
            </a:pPr>
            <a:r>
              <a:rPr lang="en-GB" dirty="0"/>
              <a:t>Microsoft Graph connectors integrate external content into Microsoft Graph.</a:t>
            </a:r>
          </a:p>
          <a:p>
            <a:pPr>
              <a:buFont typeface="Wingdings" panose="05000000000000000000" pitchFamily="2" charset="2"/>
              <a:buChar char="§"/>
            </a:pPr>
            <a:r>
              <a:rPr lang="en-GB" dirty="0"/>
              <a:t>Discover external data through:</a:t>
            </a:r>
          </a:p>
          <a:p>
            <a:pPr lvl="1"/>
            <a:r>
              <a:rPr lang="en-GB" dirty="0"/>
              <a:t>Microsoft Search</a:t>
            </a:r>
          </a:p>
          <a:p>
            <a:pPr lvl="1"/>
            <a:r>
              <a:rPr lang="en-GB" dirty="0"/>
              <a:t>Context IQ (Outlook web)</a:t>
            </a:r>
          </a:p>
          <a:p>
            <a:pPr lvl="1"/>
            <a:r>
              <a:rPr lang="en-GB" dirty="0"/>
              <a:t>Microsoft 365 Copilot</a:t>
            </a:r>
          </a:p>
          <a:p>
            <a:pPr lvl="1"/>
            <a:r>
              <a:rPr lang="en-GB" dirty="0"/>
              <a:t>Microsoft 365 app</a:t>
            </a:r>
          </a:p>
        </p:txBody>
      </p:sp>
    </p:spTree>
    <p:extLst>
      <p:ext uri="{BB962C8B-B14F-4D97-AF65-F5344CB8AC3E}">
        <p14:creationId xmlns:p14="http://schemas.microsoft.com/office/powerpoint/2010/main" val="1101361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Cartoon of a person in a factory&#10;&#10;Description automatically generated">
            <a:extLst>
              <a:ext uri="{FF2B5EF4-FFF2-40B4-BE49-F238E27FC236}">
                <a16:creationId xmlns:a16="http://schemas.microsoft.com/office/drawing/2014/main" id="{981F85BC-B368-2874-BC7D-3EDA90EBFB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56327" y="318975"/>
            <a:ext cx="5879345" cy="5879345"/>
          </a:xfrm>
          <a:prstGeom prst="rect">
            <a:avLst/>
          </a:prstGeom>
          <a:ln>
            <a:noFill/>
          </a:ln>
          <a:effectLst>
            <a:softEdge rad="112500"/>
          </a:effectLst>
        </p:spPr>
      </p:pic>
      <p:sp>
        <p:nvSpPr>
          <p:cNvPr id="2" name="TextBox 1">
            <a:extLst>
              <a:ext uri="{FF2B5EF4-FFF2-40B4-BE49-F238E27FC236}">
                <a16:creationId xmlns:a16="http://schemas.microsoft.com/office/drawing/2014/main" id="{EB79B1D2-7C3F-F30C-6681-32552B3EAD03}"/>
              </a:ext>
            </a:extLst>
          </p:cNvPr>
          <p:cNvSpPr txBox="1"/>
          <p:nvPr/>
        </p:nvSpPr>
        <p:spPr>
          <a:xfrm>
            <a:off x="206062" y="6272011"/>
            <a:ext cx="2484655" cy="276999"/>
          </a:xfrm>
          <a:prstGeom prst="rect">
            <a:avLst/>
          </a:prstGeom>
          <a:noFill/>
        </p:spPr>
        <p:txBody>
          <a:bodyPr wrap="none" rtlCol="0">
            <a:spAutoFit/>
          </a:bodyPr>
          <a:lstStyle/>
          <a:p>
            <a:r>
              <a:rPr lang="en-US" sz="1200" dirty="0"/>
              <a:t>Created with designer.microsoft.com</a:t>
            </a:r>
          </a:p>
        </p:txBody>
      </p:sp>
    </p:spTree>
    <p:extLst>
      <p:ext uri="{BB962C8B-B14F-4D97-AF65-F5344CB8AC3E}">
        <p14:creationId xmlns:p14="http://schemas.microsoft.com/office/powerpoint/2010/main" val="1874996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fontScale="90000"/>
          </a:bodyPr>
          <a:lstStyle/>
          <a:p>
            <a:r>
              <a:rPr lang="en-US" dirty="0"/>
              <a:t>The Endpoint Brewery: </a:t>
            </a:r>
            <a:br>
              <a:rPr lang="en-US" dirty="0"/>
            </a:br>
            <a:r>
              <a:rPr lang="en-US" dirty="0"/>
              <a:t>Crafting Custom Graph Connectors</a:t>
            </a:r>
            <a:endParaRPr lang="en-GB" dirty="0"/>
          </a:p>
        </p:txBody>
      </p:sp>
      <p:sp>
        <p:nvSpPr>
          <p:cNvPr id="3" name="Espace réservé du contenu 2">
            <a:extLst>
              <a:ext uri="{FF2B5EF4-FFF2-40B4-BE49-F238E27FC236}">
                <a16:creationId xmlns:a16="http://schemas.microsoft.com/office/drawing/2014/main" id="{07D5023A-BA6F-B725-CF78-FD889E577EA6}"/>
              </a:ext>
            </a:extLst>
          </p:cNvPr>
          <p:cNvSpPr>
            <a:spLocks noGrp="1"/>
          </p:cNvSpPr>
          <p:nvPr>
            <p:ph idx="1"/>
          </p:nvPr>
        </p:nvSpPr>
        <p:spPr>
          <a:xfrm>
            <a:off x="838200" y="2141537"/>
            <a:ext cx="10515600" cy="4351338"/>
          </a:xfrm>
        </p:spPr>
        <p:txBody>
          <a:bodyPr>
            <a:normAutofit/>
          </a:bodyPr>
          <a:lstStyle/>
          <a:p>
            <a:pPr>
              <a:buFont typeface="Wingdings" panose="05000000000000000000" pitchFamily="2" charset="2"/>
              <a:buChar char="§"/>
            </a:pPr>
            <a:r>
              <a:rPr lang="en-GB" dirty="0"/>
              <a:t>Create an App-Registration</a:t>
            </a:r>
          </a:p>
          <a:p>
            <a:pPr>
              <a:buFont typeface="Wingdings" panose="05000000000000000000" pitchFamily="2" charset="2"/>
              <a:buChar char="§"/>
            </a:pPr>
            <a:r>
              <a:rPr lang="en-GB" dirty="0"/>
              <a:t>Define the Schema for your data to ingest</a:t>
            </a:r>
          </a:p>
          <a:p>
            <a:pPr>
              <a:buFont typeface="Wingdings" panose="05000000000000000000" pitchFamily="2" charset="2"/>
              <a:buChar char="§"/>
            </a:pPr>
            <a:r>
              <a:rPr lang="en-GB" dirty="0"/>
              <a:t>Define the layout for your Adaptive Cards</a:t>
            </a:r>
          </a:p>
          <a:p>
            <a:pPr>
              <a:buFont typeface="Wingdings" panose="05000000000000000000" pitchFamily="2" charset="2"/>
              <a:buChar char="§"/>
            </a:pPr>
            <a:endParaRPr lang="en-GB" dirty="0"/>
          </a:p>
        </p:txBody>
      </p:sp>
    </p:spTree>
    <p:extLst>
      <p:ext uri="{BB962C8B-B14F-4D97-AF65-F5344CB8AC3E}">
        <p14:creationId xmlns:p14="http://schemas.microsoft.com/office/powerpoint/2010/main" val="11818379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640057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981F85BC-B368-2874-BC7D-3EDA90EBFB3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156327" y="318975"/>
            <a:ext cx="5879345" cy="5879345"/>
          </a:xfrm>
          <a:prstGeom prst="rect">
            <a:avLst/>
          </a:prstGeom>
          <a:ln>
            <a:noFill/>
          </a:ln>
          <a:effectLst>
            <a:softEdge rad="112500"/>
          </a:effectLst>
        </p:spPr>
      </p:pic>
      <p:sp>
        <p:nvSpPr>
          <p:cNvPr id="2" name="TextBox 1">
            <a:extLst>
              <a:ext uri="{FF2B5EF4-FFF2-40B4-BE49-F238E27FC236}">
                <a16:creationId xmlns:a16="http://schemas.microsoft.com/office/drawing/2014/main" id="{7F8DE202-4751-24F4-C97A-A82266FC8DBA}"/>
              </a:ext>
            </a:extLst>
          </p:cNvPr>
          <p:cNvSpPr txBox="1"/>
          <p:nvPr/>
        </p:nvSpPr>
        <p:spPr>
          <a:xfrm>
            <a:off x="206062" y="6272011"/>
            <a:ext cx="2484655" cy="276999"/>
          </a:xfrm>
          <a:prstGeom prst="rect">
            <a:avLst/>
          </a:prstGeom>
          <a:noFill/>
        </p:spPr>
        <p:txBody>
          <a:bodyPr wrap="none" rtlCol="0">
            <a:spAutoFit/>
          </a:bodyPr>
          <a:lstStyle/>
          <a:p>
            <a:r>
              <a:rPr lang="en-US" sz="1200" dirty="0"/>
              <a:t>Created with designer.microsoft.com</a:t>
            </a:r>
          </a:p>
        </p:txBody>
      </p:sp>
    </p:spTree>
    <p:extLst>
      <p:ext uri="{BB962C8B-B14F-4D97-AF65-F5344CB8AC3E}">
        <p14:creationId xmlns:p14="http://schemas.microsoft.com/office/powerpoint/2010/main" val="30450125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a:xfrm>
            <a:off x="838199" y="365125"/>
            <a:ext cx="9974943" cy="1325563"/>
          </a:xfrm>
        </p:spPr>
        <p:txBody>
          <a:bodyPr>
            <a:normAutofit fontScale="90000"/>
          </a:bodyPr>
          <a:lstStyle/>
          <a:p>
            <a:r>
              <a:rPr lang="en-US" dirty="0"/>
              <a:t>Graph a Pint: </a:t>
            </a:r>
            <a:br>
              <a:rPr lang="en-US" dirty="0"/>
            </a:br>
            <a:r>
              <a:rPr lang="en-US" dirty="0"/>
              <a:t>Pouring Content into Microsoft Graph</a:t>
            </a:r>
            <a:endParaRPr lang="en-GB" dirty="0"/>
          </a:p>
        </p:txBody>
      </p:sp>
      <p:sp>
        <p:nvSpPr>
          <p:cNvPr id="3" name="Espace réservé du contenu 2">
            <a:extLst>
              <a:ext uri="{FF2B5EF4-FFF2-40B4-BE49-F238E27FC236}">
                <a16:creationId xmlns:a16="http://schemas.microsoft.com/office/drawing/2014/main" id="{8C61B140-572D-59A3-35DA-B0F1100E25C1}"/>
              </a:ext>
            </a:extLst>
          </p:cNvPr>
          <p:cNvSpPr>
            <a:spLocks noGrp="1"/>
          </p:cNvSpPr>
          <p:nvPr>
            <p:ph idx="1"/>
          </p:nvPr>
        </p:nvSpPr>
        <p:spPr>
          <a:xfrm>
            <a:off x="838200" y="2141537"/>
            <a:ext cx="10515600" cy="4351338"/>
          </a:xfrm>
        </p:spPr>
        <p:txBody>
          <a:bodyPr>
            <a:normAutofit/>
          </a:bodyPr>
          <a:lstStyle/>
          <a:p>
            <a:pPr>
              <a:buFont typeface="Wingdings" panose="05000000000000000000" pitchFamily="2" charset="2"/>
              <a:buChar char="§"/>
            </a:pPr>
            <a:r>
              <a:rPr lang="en-GB" dirty="0"/>
              <a:t>Collect external data (eq. </a:t>
            </a:r>
            <a:r>
              <a:rPr lang="en-GB" dirty="0" err="1"/>
              <a:t>PSConfEu</a:t>
            </a:r>
            <a:r>
              <a:rPr lang="en-GB" dirty="0"/>
              <a:t> Session-Data) </a:t>
            </a:r>
          </a:p>
          <a:p>
            <a:pPr>
              <a:buFont typeface="Wingdings" panose="05000000000000000000" pitchFamily="2" charset="2"/>
              <a:buChar char="§"/>
            </a:pPr>
            <a:r>
              <a:rPr lang="en-GB" dirty="0"/>
              <a:t>Transform it to fit into the Schema of the Custom Connector</a:t>
            </a:r>
          </a:p>
          <a:p>
            <a:pPr>
              <a:buFont typeface="Wingdings" panose="05000000000000000000" pitchFamily="2" charset="2"/>
              <a:buChar char="§"/>
            </a:pPr>
            <a:r>
              <a:rPr lang="en-GB" dirty="0"/>
              <a:t>Ingest your data</a:t>
            </a:r>
          </a:p>
          <a:p>
            <a:pPr>
              <a:buFont typeface="Wingdings" panose="05000000000000000000" pitchFamily="2" charset="2"/>
              <a:buChar char="§"/>
            </a:pPr>
            <a:endParaRPr lang="en-GB" dirty="0"/>
          </a:p>
        </p:txBody>
      </p:sp>
    </p:spTree>
    <p:extLst>
      <p:ext uri="{BB962C8B-B14F-4D97-AF65-F5344CB8AC3E}">
        <p14:creationId xmlns:p14="http://schemas.microsoft.com/office/powerpoint/2010/main" val="34672880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144319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981F85BC-B368-2874-BC7D-3EDA90EBFB3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156327" y="318975"/>
            <a:ext cx="5879345" cy="5879345"/>
          </a:xfrm>
          <a:prstGeom prst="rect">
            <a:avLst/>
          </a:prstGeom>
          <a:ln>
            <a:noFill/>
          </a:ln>
          <a:effectLst>
            <a:softEdge rad="112500"/>
          </a:effectLst>
        </p:spPr>
      </p:pic>
      <p:sp>
        <p:nvSpPr>
          <p:cNvPr id="2" name="TextBox 1">
            <a:extLst>
              <a:ext uri="{FF2B5EF4-FFF2-40B4-BE49-F238E27FC236}">
                <a16:creationId xmlns:a16="http://schemas.microsoft.com/office/drawing/2014/main" id="{CBEDEA7B-E1EE-E80F-D677-CBB32D98C68D}"/>
              </a:ext>
            </a:extLst>
          </p:cNvPr>
          <p:cNvSpPr txBox="1"/>
          <p:nvPr/>
        </p:nvSpPr>
        <p:spPr>
          <a:xfrm>
            <a:off x="206062" y="6272011"/>
            <a:ext cx="2484655" cy="276999"/>
          </a:xfrm>
          <a:prstGeom prst="rect">
            <a:avLst/>
          </a:prstGeom>
          <a:noFill/>
        </p:spPr>
        <p:txBody>
          <a:bodyPr wrap="none" rtlCol="0">
            <a:spAutoFit/>
          </a:bodyPr>
          <a:lstStyle/>
          <a:p>
            <a:r>
              <a:rPr lang="en-US" sz="1200" dirty="0"/>
              <a:t>Created with designer.microsoft.com</a:t>
            </a:r>
          </a:p>
        </p:txBody>
      </p:sp>
    </p:spTree>
    <p:extLst>
      <p:ext uri="{BB962C8B-B14F-4D97-AF65-F5344CB8AC3E}">
        <p14:creationId xmlns:p14="http://schemas.microsoft.com/office/powerpoint/2010/main" val="3641350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fontScale="90000"/>
          </a:bodyPr>
          <a:lstStyle/>
          <a:p>
            <a:r>
              <a:rPr lang="en-US" dirty="0"/>
              <a:t>Know your LIMITS: </a:t>
            </a:r>
            <a:br>
              <a:rPr lang="en-US" dirty="0"/>
            </a:br>
            <a:r>
              <a:rPr lang="en-US" dirty="0"/>
              <a:t>The Fine Art of API usage</a:t>
            </a:r>
            <a:endParaRPr lang="en-GB" dirty="0"/>
          </a:p>
        </p:txBody>
      </p:sp>
      <p:graphicFrame>
        <p:nvGraphicFramePr>
          <p:cNvPr id="8" name="Table 7">
            <a:extLst>
              <a:ext uri="{FF2B5EF4-FFF2-40B4-BE49-F238E27FC236}">
                <a16:creationId xmlns:a16="http://schemas.microsoft.com/office/drawing/2014/main" id="{7D5ED823-E2CD-22BA-2536-8D1333A697EF}"/>
              </a:ext>
            </a:extLst>
          </p:cNvPr>
          <p:cNvGraphicFramePr>
            <a:graphicFrameLocks noGrp="1"/>
          </p:cNvGraphicFramePr>
          <p:nvPr>
            <p:extLst>
              <p:ext uri="{D42A27DB-BD31-4B8C-83A1-F6EECF244321}">
                <p14:modId xmlns:p14="http://schemas.microsoft.com/office/powerpoint/2010/main" val="678405012"/>
              </p:ext>
            </p:extLst>
          </p:nvPr>
        </p:nvGraphicFramePr>
        <p:xfrm>
          <a:off x="1229360" y="2301966"/>
          <a:ext cx="9733280" cy="2590800"/>
        </p:xfrm>
        <a:graphic>
          <a:graphicData uri="http://schemas.openxmlformats.org/drawingml/2006/table">
            <a:tbl>
              <a:tblPr firstRow="1" bandRow="1">
                <a:tableStyleId>{5C22544A-7EE6-4342-B048-85BDC9FD1C3A}</a:tableStyleId>
              </a:tblPr>
              <a:tblGrid>
                <a:gridCol w="7471230">
                  <a:extLst>
                    <a:ext uri="{9D8B030D-6E8A-4147-A177-3AD203B41FA5}">
                      <a16:colId xmlns:a16="http://schemas.microsoft.com/office/drawing/2014/main" val="347935042"/>
                    </a:ext>
                  </a:extLst>
                </a:gridCol>
                <a:gridCol w="2262050">
                  <a:extLst>
                    <a:ext uri="{9D8B030D-6E8A-4147-A177-3AD203B41FA5}">
                      <a16:colId xmlns:a16="http://schemas.microsoft.com/office/drawing/2014/main" val="582861003"/>
                    </a:ext>
                  </a:extLst>
                </a:gridCol>
              </a:tblGrid>
              <a:tr h="370840">
                <a:tc>
                  <a:txBody>
                    <a:bodyPr/>
                    <a:lstStyle/>
                    <a:p>
                      <a:pPr algn="l" fontAlgn="t"/>
                      <a:r>
                        <a:rPr lang="de-DE" sz="2800" u="none" dirty="0">
                          <a:effectLst/>
                        </a:rPr>
                        <a:t>Limit type</a:t>
                      </a:r>
                    </a:p>
                  </a:txBody>
                  <a:tcPr/>
                </a:tc>
                <a:tc>
                  <a:txBody>
                    <a:bodyPr/>
                    <a:lstStyle/>
                    <a:p>
                      <a:pPr algn="l" fontAlgn="t"/>
                      <a:r>
                        <a:rPr lang="de-DE" sz="2800" u="none">
                          <a:effectLst/>
                        </a:rPr>
                        <a:t>Limit</a:t>
                      </a:r>
                    </a:p>
                  </a:txBody>
                  <a:tcPr/>
                </a:tc>
                <a:extLst>
                  <a:ext uri="{0D108BD9-81ED-4DB2-BD59-A6C34878D82A}">
                    <a16:rowId xmlns:a16="http://schemas.microsoft.com/office/drawing/2014/main" val="1699066647"/>
                  </a:ext>
                </a:extLst>
              </a:tr>
              <a:tr h="370840">
                <a:tc>
                  <a:txBody>
                    <a:bodyPr/>
                    <a:lstStyle/>
                    <a:p>
                      <a:pPr algn="l" fontAlgn="t"/>
                      <a:r>
                        <a:rPr lang="de-DE" sz="2800" u="none" strike="noStrike" dirty="0">
                          <a:effectLst/>
                        </a:rPr>
                        <a:t>Connection </a:t>
                      </a:r>
                      <a:r>
                        <a:rPr lang="de-DE" sz="2800" u="none" dirty="0">
                          <a:effectLst/>
                        </a:rPr>
                        <a:t>Resources per Microsoft 365 </a:t>
                      </a:r>
                      <a:r>
                        <a:rPr lang="de-DE" sz="2800" u="none" dirty="0" err="1">
                          <a:effectLst/>
                        </a:rPr>
                        <a:t>Tenant</a:t>
                      </a:r>
                      <a:endParaRPr lang="de-DE" sz="2800" u="none" dirty="0">
                        <a:effectLst/>
                      </a:endParaRPr>
                    </a:p>
                  </a:txBody>
                  <a:tcPr/>
                </a:tc>
                <a:tc>
                  <a:txBody>
                    <a:bodyPr/>
                    <a:lstStyle/>
                    <a:p>
                      <a:pPr algn="l" fontAlgn="t"/>
                      <a:r>
                        <a:rPr lang="de-DE" sz="2800" u="none">
                          <a:effectLst/>
                        </a:rPr>
                        <a:t>30</a:t>
                      </a:r>
                    </a:p>
                  </a:txBody>
                  <a:tcPr/>
                </a:tc>
                <a:extLst>
                  <a:ext uri="{0D108BD9-81ED-4DB2-BD59-A6C34878D82A}">
                    <a16:rowId xmlns:a16="http://schemas.microsoft.com/office/drawing/2014/main" val="1287727362"/>
                  </a:ext>
                </a:extLst>
              </a:tr>
              <a:tr h="370840">
                <a:tc>
                  <a:txBody>
                    <a:bodyPr/>
                    <a:lstStyle/>
                    <a:p>
                      <a:pPr algn="l" fontAlgn="t"/>
                      <a:r>
                        <a:rPr lang="de-DE" sz="2800" u="none" strike="noStrike" dirty="0">
                          <a:effectLst/>
                        </a:rPr>
                        <a:t>Items </a:t>
                      </a:r>
                      <a:r>
                        <a:rPr lang="de-DE" sz="2800" u="none" dirty="0">
                          <a:effectLst/>
                        </a:rPr>
                        <a:t>per Connection</a:t>
                      </a:r>
                    </a:p>
                  </a:txBody>
                  <a:tcPr/>
                </a:tc>
                <a:tc>
                  <a:txBody>
                    <a:bodyPr/>
                    <a:lstStyle/>
                    <a:p>
                      <a:pPr algn="l" fontAlgn="t"/>
                      <a:r>
                        <a:rPr lang="de-DE" sz="2800" u="none">
                          <a:effectLst/>
                        </a:rPr>
                        <a:t>5,000,000</a:t>
                      </a:r>
                    </a:p>
                  </a:txBody>
                  <a:tcPr/>
                </a:tc>
                <a:extLst>
                  <a:ext uri="{0D108BD9-81ED-4DB2-BD59-A6C34878D82A}">
                    <a16:rowId xmlns:a16="http://schemas.microsoft.com/office/drawing/2014/main" val="3875965389"/>
                  </a:ext>
                </a:extLst>
              </a:tr>
              <a:tr h="370840">
                <a:tc>
                  <a:txBody>
                    <a:bodyPr/>
                    <a:lstStyle/>
                    <a:p>
                      <a:pPr algn="l" fontAlgn="t"/>
                      <a:r>
                        <a:rPr lang="de-DE" sz="2800" u="none">
                          <a:effectLst/>
                        </a:rPr>
                        <a:t>Connection byte size</a:t>
                      </a:r>
                    </a:p>
                  </a:txBody>
                  <a:tcPr/>
                </a:tc>
                <a:tc>
                  <a:txBody>
                    <a:bodyPr/>
                    <a:lstStyle/>
                    <a:p>
                      <a:pPr algn="l" fontAlgn="t"/>
                      <a:r>
                        <a:rPr lang="de-DE" sz="2800" u="none">
                          <a:effectLst/>
                        </a:rPr>
                        <a:t>500 GB</a:t>
                      </a:r>
                    </a:p>
                  </a:txBody>
                  <a:tcPr/>
                </a:tc>
                <a:extLst>
                  <a:ext uri="{0D108BD9-81ED-4DB2-BD59-A6C34878D82A}">
                    <a16:rowId xmlns:a16="http://schemas.microsoft.com/office/drawing/2014/main" val="1799006926"/>
                  </a:ext>
                </a:extLst>
              </a:tr>
              <a:tr h="370840">
                <a:tc>
                  <a:txBody>
                    <a:bodyPr/>
                    <a:lstStyle/>
                    <a:p>
                      <a:pPr algn="l" fontAlgn="t"/>
                      <a:r>
                        <a:rPr lang="de-DE" sz="2800" u="none">
                          <a:effectLst/>
                        </a:rPr>
                        <a:t>Items per tenant</a:t>
                      </a:r>
                    </a:p>
                  </a:txBody>
                  <a:tcPr/>
                </a:tc>
                <a:tc>
                  <a:txBody>
                    <a:bodyPr/>
                    <a:lstStyle/>
                    <a:p>
                      <a:pPr algn="l" fontAlgn="t"/>
                      <a:r>
                        <a:rPr lang="de-DE" sz="2800" u="none" dirty="0">
                          <a:effectLst/>
                        </a:rPr>
                        <a:t>50,000,000</a:t>
                      </a:r>
                    </a:p>
                  </a:txBody>
                  <a:tcPr/>
                </a:tc>
                <a:extLst>
                  <a:ext uri="{0D108BD9-81ED-4DB2-BD59-A6C34878D82A}">
                    <a16:rowId xmlns:a16="http://schemas.microsoft.com/office/drawing/2014/main" val="15049409"/>
                  </a:ext>
                </a:extLst>
              </a:tr>
            </a:tbl>
          </a:graphicData>
        </a:graphic>
      </p:graphicFrame>
      <p:sp>
        <p:nvSpPr>
          <p:cNvPr id="10" name="TextBox 9">
            <a:extLst>
              <a:ext uri="{FF2B5EF4-FFF2-40B4-BE49-F238E27FC236}">
                <a16:creationId xmlns:a16="http://schemas.microsoft.com/office/drawing/2014/main" id="{3AEF7511-1255-7850-D2A8-C86301EB137B}"/>
              </a:ext>
            </a:extLst>
          </p:cNvPr>
          <p:cNvSpPr txBox="1"/>
          <p:nvPr/>
        </p:nvSpPr>
        <p:spPr>
          <a:xfrm>
            <a:off x="1371600" y="5754914"/>
            <a:ext cx="3588418" cy="369332"/>
          </a:xfrm>
          <a:prstGeom prst="rect">
            <a:avLst/>
          </a:prstGeom>
          <a:noFill/>
        </p:spPr>
        <p:txBody>
          <a:bodyPr wrap="none" rtlCol="0">
            <a:spAutoFit/>
          </a:bodyPr>
          <a:lstStyle/>
          <a:p>
            <a:r>
              <a:rPr lang="en-US" dirty="0"/>
              <a:t>Information Source: </a:t>
            </a:r>
            <a:r>
              <a:rPr lang="de-DE" dirty="0">
                <a:hlinkClick r:id="rId2"/>
              </a:rPr>
              <a:t>Microsoft </a:t>
            </a:r>
            <a:r>
              <a:rPr lang="de-DE" dirty="0" err="1">
                <a:hlinkClick r:id="rId2"/>
              </a:rPr>
              <a:t>Learn</a:t>
            </a:r>
            <a:endParaRPr lang="en-US" dirty="0"/>
          </a:p>
        </p:txBody>
      </p:sp>
    </p:spTree>
    <p:extLst>
      <p:ext uri="{BB962C8B-B14F-4D97-AF65-F5344CB8AC3E}">
        <p14:creationId xmlns:p14="http://schemas.microsoft.com/office/powerpoint/2010/main" val="2755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Christian Ritter</a:t>
            </a:r>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DE" sz="6000" b="1" dirty="0">
                <a:solidFill>
                  <a:srgbClr val="346296"/>
                </a:solidFill>
                <a:latin typeface="Segoe UI Light" panose="020B0502040204020203" pitchFamily="34" charset="0"/>
                <a:cs typeface="Segoe UI Light" panose="020B0502040204020203" pitchFamily="34" charset="0"/>
              </a:rPr>
              <a:t>N</a:t>
            </a:r>
            <a:r>
              <a:rPr lang="en-US" sz="6000" b="1" dirty="0" err="1">
                <a:solidFill>
                  <a:srgbClr val="346296"/>
                </a:solidFill>
                <a:latin typeface="Segoe UI Light" panose="020B0502040204020203" pitchFamily="34" charset="0"/>
                <a:cs typeface="Segoe UI Light" panose="020B0502040204020203" pitchFamily="34" charset="0"/>
              </a:rPr>
              <a:t>ext</a:t>
            </a:r>
            <a:r>
              <a:rPr lang="en-US" sz="6000" b="1" dirty="0">
                <a:solidFill>
                  <a:srgbClr val="346296"/>
                </a:solidFill>
                <a:latin typeface="Segoe UI Light" panose="020B0502040204020203" pitchFamily="34" charset="0"/>
                <a:cs typeface="Segoe UI Light" panose="020B0502040204020203" pitchFamily="34" charset="0"/>
              </a:rPr>
              <a:t> Up:</a:t>
            </a:r>
            <a:endParaRPr lang="en-DE" sz="6000" b="1" dirty="0">
              <a:solidFill>
                <a:srgbClr val="346296"/>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15886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normAutofit fontScale="90000"/>
          </a:bodyPr>
          <a:lstStyle/>
          <a:p>
            <a:r>
              <a:rPr lang="en-US" dirty="0"/>
              <a:t>Last call:</a:t>
            </a:r>
            <a:br>
              <a:rPr lang="en-US" dirty="0"/>
            </a:br>
            <a:r>
              <a:rPr lang="en-US" dirty="0"/>
              <a:t>Shoutouts</a:t>
            </a:r>
            <a:endParaRPr lang="en-GB" dirty="0"/>
          </a:p>
        </p:txBody>
      </p:sp>
      <p:sp>
        <p:nvSpPr>
          <p:cNvPr id="3" name="Espace réservé du contenu 2">
            <a:extLst>
              <a:ext uri="{FF2B5EF4-FFF2-40B4-BE49-F238E27FC236}">
                <a16:creationId xmlns:a16="http://schemas.microsoft.com/office/drawing/2014/main" id="{45BCAD0A-51CE-6D7D-76BA-2E9A6E03FB28}"/>
              </a:ext>
            </a:extLst>
          </p:cNvPr>
          <p:cNvSpPr>
            <a:spLocks noGrp="1"/>
          </p:cNvSpPr>
          <p:nvPr>
            <p:ph idx="1"/>
          </p:nvPr>
        </p:nvSpPr>
        <p:spPr>
          <a:xfrm>
            <a:off x="838200" y="2141537"/>
            <a:ext cx="10515600" cy="4351338"/>
          </a:xfrm>
        </p:spPr>
        <p:txBody>
          <a:bodyPr>
            <a:normAutofit/>
          </a:bodyPr>
          <a:lstStyle/>
          <a:p>
            <a:pPr>
              <a:buFont typeface="Wingdings" panose="05000000000000000000" pitchFamily="2" charset="2"/>
              <a:buChar char="§"/>
            </a:pPr>
            <a:r>
              <a:rPr lang="en-GB" dirty="0"/>
              <a:t>Paul Bullock: </a:t>
            </a:r>
          </a:p>
          <a:p>
            <a:pPr lvl="1"/>
            <a:r>
              <a:rPr lang="en-GB" dirty="0"/>
              <a:t>Code base from the Ignite 2023</a:t>
            </a:r>
          </a:p>
          <a:p>
            <a:pPr>
              <a:buFont typeface="Wingdings" panose="05000000000000000000" pitchFamily="2" charset="2"/>
              <a:buChar char="§"/>
            </a:pPr>
            <a:r>
              <a:rPr lang="en-GB" dirty="0"/>
              <a:t>Ben Reader:</a:t>
            </a:r>
          </a:p>
          <a:p>
            <a:pPr lvl="1"/>
            <a:r>
              <a:rPr lang="en-GB" dirty="0"/>
              <a:t>  </a:t>
            </a:r>
            <a:r>
              <a:rPr lang="en-US" dirty="0"/>
              <a:t>No Passwords, No Problem: Secure Azure Authentication with MSAL &amp; PowerShell</a:t>
            </a:r>
          </a:p>
          <a:p>
            <a:pPr lvl="2"/>
            <a:r>
              <a:rPr lang="en-US" dirty="0"/>
              <a:t>14:00 Today!</a:t>
            </a:r>
            <a:endParaRPr lang="en-GB" dirty="0"/>
          </a:p>
        </p:txBody>
      </p:sp>
    </p:spTree>
    <p:extLst>
      <p:ext uri="{BB962C8B-B14F-4D97-AF65-F5344CB8AC3E}">
        <p14:creationId xmlns:p14="http://schemas.microsoft.com/office/powerpoint/2010/main" val="2729960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Christian Ritter</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US" sz="2800" b="1" i="0" dirty="0">
                <a:solidFill>
                  <a:srgbClr val="326198"/>
                </a:solidFill>
                <a:effectLst/>
                <a:highlight>
                  <a:srgbClr val="CAD4E0"/>
                </a:highlight>
                <a:latin typeface="Poppins" panose="020B0502040204020203" pitchFamily="2" charset="0"/>
              </a:rPr>
              <a:t>Create a custom Microsoft Graph connector with PowerShell</a:t>
            </a: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Police, logo, Graphique&#10;&#10;Description générée automatiquement">
            <a:extLst>
              <a:ext uri="{FF2B5EF4-FFF2-40B4-BE49-F238E27FC236}">
                <a16:creationId xmlns:a16="http://schemas.microsoft.com/office/drawing/2014/main" id="{0A5C8598-C2B4-AEF3-BCA6-18E8A9AE4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266" y="2500447"/>
            <a:ext cx="9288075" cy="2302011"/>
          </a:xfrm>
          <a:prstGeom prst="rect">
            <a:avLst/>
          </a:prstGeom>
        </p:spPr>
      </p:pic>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spTree>
    <p:extLst>
      <p:ext uri="{BB962C8B-B14F-4D97-AF65-F5344CB8AC3E}">
        <p14:creationId xmlns:p14="http://schemas.microsoft.com/office/powerpoint/2010/main" val="398483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of a person holding a computer&#10;&#10;Description automatically generated">
            <a:extLst>
              <a:ext uri="{FF2B5EF4-FFF2-40B4-BE49-F238E27FC236}">
                <a16:creationId xmlns:a16="http://schemas.microsoft.com/office/drawing/2014/main" id="{AE708071-F8E2-A231-D310-46F9C228C44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10500" y="643500"/>
            <a:ext cx="5570999" cy="5570999"/>
          </a:xfrm>
          <a:prstGeom prst="rect">
            <a:avLst/>
          </a:prstGeom>
          <a:ln>
            <a:noFill/>
          </a:ln>
          <a:effectLst>
            <a:softEdge rad="112500"/>
          </a:effectLst>
        </p:spPr>
      </p:pic>
      <p:sp>
        <p:nvSpPr>
          <p:cNvPr id="2" name="TextBox 1">
            <a:extLst>
              <a:ext uri="{FF2B5EF4-FFF2-40B4-BE49-F238E27FC236}">
                <a16:creationId xmlns:a16="http://schemas.microsoft.com/office/drawing/2014/main" id="{FC0E089F-C8BF-6B73-7F1F-13E6A92CDA47}"/>
              </a:ext>
            </a:extLst>
          </p:cNvPr>
          <p:cNvSpPr txBox="1"/>
          <p:nvPr/>
        </p:nvSpPr>
        <p:spPr>
          <a:xfrm>
            <a:off x="206062" y="6272011"/>
            <a:ext cx="2484655" cy="276999"/>
          </a:xfrm>
          <a:prstGeom prst="rect">
            <a:avLst/>
          </a:prstGeom>
          <a:noFill/>
        </p:spPr>
        <p:txBody>
          <a:bodyPr wrap="none" rtlCol="0">
            <a:spAutoFit/>
          </a:bodyPr>
          <a:lstStyle/>
          <a:p>
            <a:r>
              <a:rPr lang="en-US" sz="1200" dirty="0"/>
              <a:t>Created with designer.microsoft.com</a:t>
            </a:r>
          </a:p>
        </p:txBody>
      </p:sp>
    </p:spTree>
    <p:extLst>
      <p:ext uri="{BB962C8B-B14F-4D97-AF65-F5344CB8AC3E}">
        <p14:creationId xmlns:p14="http://schemas.microsoft.com/office/powerpoint/2010/main" val="485047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endParaRPr lang="en-US" dirty="0"/>
          </a:p>
        </p:txBody>
      </p:sp>
      <p:pic>
        <p:nvPicPr>
          <p:cNvPr id="7" name="Image 6">
            <a:extLst>
              <a:ext uri="{FF2B5EF4-FFF2-40B4-BE49-F238E27FC236}">
                <a16:creationId xmlns:a16="http://schemas.microsoft.com/office/drawing/2014/main" id="{E0497245-7D7D-1C42-5E95-91C0ECE73AD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80637" y="2071445"/>
            <a:ext cx="3367307" cy="3367307"/>
          </a:xfrm>
          <a:prstGeom prst="ellipse">
            <a:avLst/>
          </a:prstGeom>
          <a:ln w="3175" cap="rnd">
            <a:noFill/>
          </a:ln>
          <a:effectLst/>
          <a:scene3d>
            <a:camera prst="orthographicFront"/>
            <a:lightRig rig="contrasting" dir="t">
              <a:rot lat="0" lon="0" rev="3000000"/>
            </a:lightRig>
          </a:scene3d>
          <a:sp3d contourW="7620">
            <a:bevelT w="95250" h="31750"/>
            <a:contourClr>
              <a:srgbClr val="333333"/>
            </a:contourClr>
          </a:sp3d>
        </p:spPr>
      </p:pic>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Autofit/>
          </a:bodyPr>
          <a:lstStyle/>
          <a:p>
            <a:r>
              <a:rPr lang="de-DE" sz="4800" dirty="0">
                <a:solidFill>
                  <a:srgbClr val="346296"/>
                </a:solidFill>
                <a:latin typeface="+mn-lt"/>
                <a:ea typeface="+mn-ea"/>
                <a:cs typeface="+mn-cs"/>
              </a:rPr>
              <a:t>&gt;_ (GET-Speaker).</a:t>
            </a:r>
            <a:r>
              <a:rPr lang="de-DE" sz="4800" dirty="0" err="1">
                <a:solidFill>
                  <a:srgbClr val="346296"/>
                </a:solidFill>
                <a:latin typeface="+mn-lt"/>
                <a:ea typeface="+mn-ea"/>
                <a:cs typeface="+mn-cs"/>
              </a:rPr>
              <a:t>FullDetails</a:t>
            </a:r>
            <a:br>
              <a:rPr lang="de-DE" sz="4800" dirty="0">
                <a:solidFill>
                  <a:srgbClr val="346296"/>
                </a:solidFill>
                <a:latin typeface="+mn-lt"/>
                <a:ea typeface="+mn-ea"/>
                <a:cs typeface="+mn-cs"/>
              </a:rPr>
            </a:br>
            <a:endParaRPr lang="en-DE" sz="4800" dirty="0">
              <a:solidFill>
                <a:srgbClr val="346296"/>
              </a:solidFill>
              <a:latin typeface="+mn-lt"/>
              <a:ea typeface="+mn-ea"/>
              <a:cs typeface="+mn-cs"/>
            </a:endParaRPr>
          </a:p>
        </p:txBody>
      </p:sp>
      <p:pic>
        <p:nvPicPr>
          <p:cNvPr id="11" name="Picture 10">
            <a:extLst>
              <a:ext uri="{FF2B5EF4-FFF2-40B4-BE49-F238E27FC236}">
                <a16:creationId xmlns:a16="http://schemas.microsoft.com/office/drawing/2014/main" id="{E6FA4043-AAE9-FB67-33C9-144DCBE3193F}"/>
              </a:ext>
            </a:extLst>
          </p:cNvPr>
          <p:cNvPicPr>
            <a:picLocks noChangeAspect="1"/>
          </p:cNvPicPr>
          <p:nvPr/>
        </p:nvPicPr>
        <p:blipFill>
          <a:blip r:embed="rId3"/>
          <a:stretch>
            <a:fillRect/>
          </a:stretch>
        </p:blipFill>
        <p:spPr>
          <a:xfrm>
            <a:off x="2431142" y="1929455"/>
            <a:ext cx="9681803" cy="3651288"/>
          </a:xfrm>
          <a:prstGeom prst="rect">
            <a:avLst/>
          </a:prstGeom>
        </p:spPr>
      </p:pic>
    </p:spTree>
    <p:extLst>
      <p:ext uri="{BB962C8B-B14F-4D97-AF65-F5344CB8AC3E}">
        <p14:creationId xmlns:p14="http://schemas.microsoft.com/office/powerpoint/2010/main" val="751095604"/>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5209AEF8DBB7418260C2A216A09DE4" ma:contentTypeVersion="13" ma:contentTypeDescription="Crée un document." ma:contentTypeScope="" ma:versionID="aacbea182e442c081ba3c266ed8afaf1">
  <xsd:schema xmlns:xsd="http://www.w3.org/2001/XMLSchema" xmlns:xs="http://www.w3.org/2001/XMLSchema" xmlns:p="http://schemas.microsoft.com/office/2006/metadata/properties" xmlns:ns2="2347cc20-e10c-452d-848a-c18e83138525" xmlns:ns3="85c0ce47-fe9c-4809-bf88-519c39a738e6" targetNamespace="http://schemas.microsoft.com/office/2006/metadata/properties" ma:root="true" ma:fieldsID="fe2d8c2794f7059c45f035c586269f9a" ns2:_="" ns3:_="">
    <xsd:import namespace="2347cc20-e10c-452d-848a-c18e83138525"/>
    <xsd:import namespace="85c0ce47-fe9c-4809-bf88-519c39a738e6"/>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Location"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47cc20-e10c-452d-848a-c18e8313852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Balises d’image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c0ce47-fe9c-4809-bf88-519c39a738e6"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00c35df-3d68-4454-bcf4-f7f3572bf991}" ma:internalName="TaxCatchAll" ma:showField="CatchAllData" ma:web="85c0ce47-fe9c-4809-bf88-519c39a738e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347cc20-e10c-452d-848a-c18e83138525">
      <Terms xmlns="http://schemas.microsoft.com/office/infopath/2007/PartnerControls"/>
    </lcf76f155ced4ddcb4097134ff3c332f>
    <TaxCatchAll xmlns="85c0ce47-fe9c-4809-bf88-519c39a738e6" xsi:nil="true"/>
  </documentManagement>
</p:properties>
</file>

<file path=customXml/itemProps1.xml><?xml version="1.0" encoding="utf-8"?>
<ds:datastoreItem xmlns:ds="http://schemas.openxmlformats.org/officeDocument/2006/customXml" ds:itemID="{2D49AF2C-D145-4497-874A-78CB337234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47cc20-e10c-452d-848a-c18e83138525"/>
    <ds:schemaRef ds:uri="85c0ce47-fe9c-4809-bf88-519c39a73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7D9B22B-F436-4FE5-B6C0-65AB2260F593}">
  <ds:schemaRefs>
    <ds:schemaRef ds:uri="http://schemas.microsoft.com/sharepoint/v3/contenttype/forms"/>
  </ds:schemaRefs>
</ds:datastoreItem>
</file>

<file path=customXml/itemProps3.xml><?xml version="1.0" encoding="utf-8"?>
<ds:datastoreItem xmlns:ds="http://schemas.openxmlformats.org/officeDocument/2006/customXml" ds:itemID="{AA9C06E3-346E-408E-B352-32E922A070CE}">
  <ds:schemaRefs>
    <ds:schemaRef ds:uri="http://schemas.microsoft.com/office/2006/metadata/properties"/>
    <ds:schemaRef ds:uri="http://schemas.microsoft.com/office/infopath/2007/PartnerControls"/>
    <ds:schemaRef ds:uri="2347cc20-e10c-452d-848a-c18e83138525"/>
    <ds:schemaRef ds:uri="85c0ce47-fe9c-4809-bf88-519c39a738e6"/>
  </ds:schemaRefs>
</ds:datastoreItem>
</file>

<file path=docMetadata/LabelInfo.xml><?xml version="1.0" encoding="utf-8"?>
<clbl:labelList xmlns:clbl="http://schemas.microsoft.com/office/2020/mipLabelMetadata">
  <clbl:label id="{becc4b9d-b959-4616-ba19-ad7fb8d41075}" enabled="0" method="" siteId="{becc4b9d-b959-4616-ba19-ad7fb8d41075}" removed="1"/>
</clbl:labelList>
</file>

<file path=docProps/app.xml><?xml version="1.0" encoding="utf-8"?>
<Properties xmlns="http://schemas.openxmlformats.org/officeDocument/2006/extended-properties" xmlns:vt="http://schemas.openxmlformats.org/officeDocument/2006/docPropsVTypes">
  <TotalTime>0</TotalTime>
  <Words>1005</Words>
  <Application>Microsoft Office PowerPoint</Application>
  <PresentationFormat>Widescreen</PresentationFormat>
  <Paragraphs>114</Paragraphs>
  <Slides>21</Slides>
  <Notes>7</Notes>
  <HiddenSlides>1</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21</vt:i4>
      </vt:variant>
    </vt:vector>
  </HeadingPairs>
  <TitlesOfParts>
    <vt:vector size="33" baseType="lpstr">
      <vt:lpstr>Aptos</vt:lpstr>
      <vt:lpstr>Arial</vt:lpstr>
      <vt:lpstr>Calibri</vt:lpstr>
      <vt:lpstr>Poppins</vt:lpstr>
      <vt:lpstr>Segoe UI</vt:lpstr>
      <vt:lpstr>Segoe UI Light</vt:lpstr>
      <vt:lpstr>Stencil</vt:lpstr>
      <vt:lpstr>Wingdings</vt:lpstr>
      <vt:lpstr>Title</vt:lpstr>
      <vt:lpstr>Blank</vt:lpstr>
      <vt:lpstr>Speaker's slide</vt:lpstr>
      <vt:lpstr>Content</vt:lpstr>
      <vt:lpstr>README</vt:lpstr>
      <vt:lpstr>Next Up:</vt:lpstr>
      <vt:lpstr>3</vt:lpstr>
      <vt:lpstr>2</vt:lpstr>
      <vt:lpstr>1</vt:lpstr>
      <vt:lpstr>Create a custom Microsoft Graph connector with PowerShell</vt:lpstr>
      <vt:lpstr>Many thanks to our sponsors:</vt:lpstr>
      <vt:lpstr>PowerPoint Presentation</vt:lpstr>
      <vt:lpstr>&gt;_ (GET-Speaker).FullDetails </vt:lpstr>
      <vt:lpstr>Disclaimer:  Or get things straightened first</vt:lpstr>
      <vt:lpstr>What are Graph Connectors:  The Spirits of Data Integration</vt:lpstr>
      <vt:lpstr>PowerPoint Presentation</vt:lpstr>
      <vt:lpstr>The Endpoint Brewery:  Crafting Custom Graph Connectors</vt:lpstr>
      <vt:lpstr>Demos</vt:lpstr>
      <vt:lpstr>PowerPoint Presentation</vt:lpstr>
      <vt:lpstr>Graph a Pint:  Pouring Content into Microsoft Graph</vt:lpstr>
      <vt:lpstr>Demos</vt:lpstr>
      <vt:lpstr>PowerPoint Presentation</vt:lpstr>
      <vt:lpstr>Know your LIMITS:  The Fine Art of API usage</vt:lpstr>
      <vt:lpstr>Last call: Shoutouts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2024-03-26T13:08:23Z</dcterms:created>
  <dcterms:modified xsi:type="dcterms:W3CDTF">2024-06-25T05:21:22Z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0x010100465209AEF8DBB7418260C2A216A09DE4</vt:lpwstr>
  </property>
</Properties>
</file>

<file path=docProps/thumbnail.jpeg>
</file>